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6" r:id="rId8"/>
    <p:sldId id="265" r:id="rId9"/>
    <p:sldId id="267" r:id="rId10"/>
    <p:sldId id="26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B72C7BD-BFFA-43B6-841A-4D8BF736267B}" type="datetimeFigureOut">
              <a:rPr lang="tr-TR" smtClean="0"/>
              <a:t>22.06.2017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97638D2D-D750-4249-97EA-C7A8AD5707E7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95840" y="1916832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 smtClean="0"/>
              <a:t>IĞDIR ÜNİVERSİTESİ</a:t>
            </a:r>
            <a:br>
              <a:rPr lang="tr-TR" sz="5400" b="1" dirty="0" smtClean="0"/>
            </a:br>
            <a:r>
              <a:rPr lang="tr-TR" sz="5400" b="1" dirty="0" smtClean="0"/>
              <a:t>ZİRAAT FAKÜLTESİ</a:t>
            </a:r>
            <a:endParaRPr lang="tr-TR" sz="5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13588" y="3501008"/>
            <a:ext cx="8136904" cy="170304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>
                <a:solidFill>
                  <a:srgbClr val="00B050"/>
                </a:solidFill>
              </a:rPr>
              <a:t>TOPRAK BİLİMİ VE BİTKİ BESLEME BÖLÜMÜ </a:t>
            </a:r>
            <a:endParaRPr lang="tr-TR" sz="4400" b="1" dirty="0">
              <a:solidFill>
                <a:srgbClr val="00B05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4" y="-1824"/>
            <a:ext cx="1666326" cy="17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674" y="0"/>
            <a:ext cx="1666326" cy="17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3575585" y="57332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Haziran, 2017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9632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Bölüm </a:t>
            </a:r>
            <a:r>
              <a:rPr lang="tr-TR" dirty="0" err="1" smtClean="0"/>
              <a:t>Personelİ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Doç. Dr. </a:t>
            </a:r>
            <a:r>
              <a:rPr lang="tr-TR" dirty="0" err="1" smtClean="0"/>
              <a:t>Fariz</a:t>
            </a:r>
            <a:r>
              <a:rPr lang="tr-TR" dirty="0" smtClean="0"/>
              <a:t> MİKAİLSOY</a:t>
            </a:r>
          </a:p>
          <a:p>
            <a:r>
              <a:rPr lang="tr-TR" dirty="0" smtClean="0"/>
              <a:t>Yrd</a:t>
            </a:r>
            <a:r>
              <a:rPr lang="tr-TR" dirty="0"/>
              <a:t>. Doç. Dr. Uğur ŞİMŞEK (Bölüm Başkanı)</a:t>
            </a:r>
          </a:p>
          <a:p>
            <a:r>
              <a:rPr lang="tr-TR" dirty="0" smtClean="0"/>
              <a:t>Yrd. Doç. Dr. Mücahit KARAOĞLU</a:t>
            </a:r>
          </a:p>
          <a:p>
            <a:endParaRPr lang="tr-TR" dirty="0"/>
          </a:p>
          <a:p>
            <a:r>
              <a:rPr lang="tr-TR" dirty="0" smtClean="0"/>
              <a:t>Arş. Gör. Erhan ERDEL</a:t>
            </a:r>
          </a:p>
          <a:p>
            <a:r>
              <a:rPr lang="tr-TR" dirty="0" smtClean="0"/>
              <a:t>Arş. Gör. Fatih GÖKMEN</a:t>
            </a:r>
          </a:p>
          <a:p>
            <a:r>
              <a:rPr lang="tr-TR" dirty="0" smtClean="0"/>
              <a:t>Arş. Gör. Faruk TOHUMCU</a:t>
            </a:r>
          </a:p>
          <a:p>
            <a:pPr lvl="4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397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36104"/>
          </a:xfrm>
        </p:spPr>
        <p:txBody>
          <a:bodyPr/>
          <a:lstStyle/>
          <a:p>
            <a:r>
              <a:rPr lang="tr-TR" dirty="0" smtClean="0"/>
              <a:t>TARİHÇE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124744"/>
            <a:ext cx="7772400" cy="373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 smtClean="0"/>
              <a:t>Kafkas </a:t>
            </a:r>
            <a:r>
              <a:rPr lang="tr-TR" sz="2400" dirty="0"/>
              <a:t>Üniversitesi bünyesinde kurulması kararlaştırılan Iğdır Ziraat Fakültesinin kuruluş kararnamesi, 2006/10381 karar </a:t>
            </a:r>
            <a:r>
              <a:rPr lang="tr-TR" sz="2400" dirty="0" err="1"/>
              <a:t>no</a:t>
            </a:r>
            <a:r>
              <a:rPr lang="tr-TR" sz="2400" dirty="0"/>
              <a:t> ile 26163 sayılı Resmi </a:t>
            </a:r>
            <a:r>
              <a:rPr lang="tr-TR" sz="2400" dirty="0" err="1"/>
              <a:t>Gazete’de</a:t>
            </a:r>
            <a:r>
              <a:rPr lang="tr-TR" sz="2400" dirty="0"/>
              <a:t> yayımlanmıştır. Fakültemiz, 22/05/2008 tarihinde 28/3/1983 tarihli ve 2809 sayılı Yükseköğretim Kurumları Teşkilâtı Kanununa eklenen Ek 100 üncü madde ile yeni kurulan Iğdır Üniversitesine bağlanmıştır. 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 smtClean="0"/>
              <a:t>Toprak </a:t>
            </a:r>
            <a:r>
              <a:rPr lang="tr-TR" sz="2400" dirty="0"/>
              <a:t>Bölümü ve Anabilim Dalı 2547 Sayılı Kanun’un 2880 Sayılı Kanun’la değişik 7/d-2 maddesi uyarınca, 07.12.2007 tarihli Yükseköğretim Genel Kurulu Toplantısında alınan kararla kurulmuştur.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902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2048"/>
            <a:ext cx="8229600" cy="948680"/>
          </a:xfrm>
        </p:spPr>
        <p:txBody>
          <a:bodyPr/>
          <a:lstStyle/>
          <a:p>
            <a:r>
              <a:rPr lang="tr-TR" dirty="0" err="1" smtClean="0"/>
              <a:t>Mİsyon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Toprak Bilimi ve Bitki </a:t>
            </a:r>
            <a:r>
              <a:rPr lang="tr-TR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</a:t>
            </a:r>
            <a:r>
              <a:rPr lang="tr-TR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esleme Bölümü; </a:t>
            </a:r>
          </a:p>
          <a:p>
            <a:pPr algn="just"/>
            <a:r>
              <a:rPr lang="tr-TR" sz="2400" dirty="0" smtClean="0"/>
              <a:t>Toprak-Su </a:t>
            </a:r>
            <a:r>
              <a:rPr lang="tr-TR" sz="2400" dirty="0"/>
              <a:t>kaynaklarının ve doğal çevrenin </a:t>
            </a:r>
            <a:r>
              <a:rPr lang="tr-TR" sz="2400" dirty="0" smtClean="0"/>
              <a:t>korunması</a:t>
            </a:r>
          </a:p>
          <a:p>
            <a:pPr algn="just"/>
            <a:r>
              <a:rPr lang="tr-TR" sz="2400" dirty="0"/>
              <a:t>K</a:t>
            </a:r>
            <a:r>
              <a:rPr lang="tr-TR" sz="2400" dirty="0" smtClean="0"/>
              <a:t>alitelerinin </a:t>
            </a:r>
            <a:r>
              <a:rPr lang="tr-TR" sz="2400" dirty="0"/>
              <a:t>arttırılması ve sürdürülebilir bir şekilde </a:t>
            </a:r>
            <a:r>
              <a:rPr lang="tr-TR" sz="2400" dirty="0" smtClean="0"/>
              <a:t>kullanımı</a:t>
            </a:r>
          </a:p>
          <a:p>
            <a:pPr algn="just"/>
            <a:r>
              <a:rPr lang="tr-TR" sz="2400" dirty="0"/>
              <a:t>T</a:t>
            </a:r>
            <a:r>
              <a:rPr lang="tr-TR" sz="2400" dirty="0" smtClean="0"/>
              <a:t>arımsal </a:t>
            </a:r>
            <a:r>
              <a:rPr lang="tr-TR" sz="2400" dirty="0"/>
              <a:t>üretimin </a:t>
            </a:r>
            <a:r>
              <a:rPr lang="tr-TR" sz="2400" dirty="0" smtClean="0"/>
              <a:t>artırılması</a:t>
            </a:r>
          </a:p>
          <a:p>
            <a:pPr algn="just"/>
            <a:r>
              <a:rPr lang="tr-TR" sz="2400" dirty="0" smtClean="0"/>
              <a:t>Topraktan </a:t>
            </a:r>
            <a:r>
              <a:rPr lang="tr-TR" sz="2400" dirty="0"/>
              <a:t>kaynaklanan verimlilik ve üretkenlik sorunlarının çözümü amacıyla </a:t>
            </a:r>
            <a:r>
              <a:rPr lang="tr-TR" sz="2400" dirty="0" smtClean="0"/>
              <a:t>çağın </a:t>
            </a:r>
            <a:r>
              <a:rPr lang="tr-TR" sz="2400" dirty="0"/>
              <a:t>gerektirdiği bilgi ve donanıma sahip, sorun tespit etmede ve çözmede </a:t>
            </a:r>
            <a:r>
              <a:rPr lang="tr-TR" sz="2400" dirty="0">
                <a:solidFill>
                  <a:srgbClr val="FF0000"/>
                </a:solidFill>
              </a:rPr>
              <a:t>becerikli, çevresinde örnek, ülkesini ve milletini seven özelliklerde Ziraat Mühendisi </a:t>
            </a:r>
            <a:r>
              <a:rPr lang="tr-TR" sz="2400" dirty="0" smtClean="0">
                <a:solidFill>
                  <a:srgbClr val="FF0000"/>
                </a:solidFill>
              </a:rPr>
              <a:t>yetiştirmeyi</a:t>
            </a:r>
          </a:p>
          <a:p>
            <a:pPr algn="just"/>
            <a:r>
              <a:rPr lang="tr-TR" sz="2400" dirty="0"/>
              <a:t>S</a:t>
            </a:r>
            <a:r>
              <a:rPr lang="tr-TR" sz="2400" dirty="0" smtClean="0"/>
              <a:t>orunlara </a:t>
            </a:r>
            <a:r>
              <a:rPr lang="tr-TR" sz="2400" dirty="0"/>
              <a:t>bilimdeki en son gelişmelerin ışığında çözüm bulmayı ve bu çözüm için bilgi üretmeyi, üretilen bilgileri uygulamaya aktarmayı ve bu bilgileri </a:t>
            </a:r>
            <a:r>
              <a:rPr lang="tr-TR" sz="2400" dirty="0" smtClean="0"/>
              <a:t>yaymayı vazife </a:t>
            </a:r>
            <a:r>
              <a:rPr lang="tr-TR" sz="2400" dirty="0"/>
              <a:t>edinmiştir.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134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tr-TR" dirty="0" err="1" smtClean="0"/>
              <a:t>Akademİk</a:t>
            </a:r>
            <a:r>
              <a:rPr lang="tr-TR" dirty="0" smtClean="0"/>
              <a:t> ve </a:t>
            </a:r>
            <a:r>
              <a:rPr lang="tr-TR" dirty="0" err="1" smtClean="0"/>
              <a:t>Eğİtİm</a:t>
            </a:r>
            <a:r>
              <a:rPr lang="tr-TR" dirty="0" smtClean="0"/>
              <a:t> </a:t>
            </a:r>
            <a:r>
              <a:rPr lang="tr-TR" dirty="0" err="1" smtClean="0"/>
              <a:t>Faalİyetlerİ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340768"/>
            <a:ext cx="7344816" cy="5328591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Lisans Programı: Bölümümüzde lisans programı bulunmamaktadır.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Lisansüstü Programı : Atatürk Üniversitesi Fen Bilimleri Enstitüsü ile yapılan protokol neticesinde ortak </a:t>
            </a:r>
            <a:r>
              <a:rPr lang="tr-TR" dirty="0" err="1" smtClean="0"/>
              <a:t>yükseklisans</a:t>
            </a:r>
            <a:r>
              <a:rPr lang="tr-TR" dirty="0" smtClean="0"/>
              <a:t> programı bulunmakta olup, doktora programı bulunmamaktadır.</a:t>
            </a:r>
          </a:p>
          <a:p>
            <a:pPr algn="just"/>
            <a:r>
              <a:rPr lang="tr-TR" dirty="0" smtClean="0"/>
              <a:t>Kayıtlı </a:t>
            </a:r>
            <a:r>
              <a:rPr lang="tr-TR" dirty="0" err="1" smtClean="0"/>
              <a:t>Lisansütü</a:t>
            </a:r>
            <a:r>
              <a:rPr lang="tr-TR" dirty="0" smtClean="0"/>
              <a:t> Öğrenci sayısı: 7</a:t>
            </a:r>
          </a:p>
          <a:p>
            <a:pPr algn="just"/>
            <a:r>
              <a:rPr lang="tr-TR" dirty="0" smtClean="0"/>
              <a:t>Mezun Lisansüstü Öğrenci Sayısı: 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16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19872" y="795677"/>
            <a:ext cx="5616624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u="sng" dirty="0" smtClean="0"/>
              <a:t>Laboratuvar İmkanları</a:t>
            </a:r>
            <a:endParaRPr lang="tr-TR" u="sng" dirty="0" smtClean="0"/>
          </a:p>
          <a:p>
            <a:pPr marL="0" indent="0">
              <a:buNone/>
            </a:pPr>
            <a:r>
              <a:rPr lang="tr-TR" sz="2800" dirty="0" smtClean="0"/>
              <a:t>Bölümümüz bünyesinde toprak fiziksel ve kimyasal analizlerinin yapılabileceği donanıma sahip laboratuvarlarımız bulunmaktadır. </a:t>
            </a:r>
          </a:p>
          <a:p>
            <a:pPr marL="0" indent="0">
              <a:buNone/>
            </a:pPr>
            <a:r>
              <a:rPr lang="tr-TR" sz="2800" dirty="0" smtClean="0"/>
              <a:t>Bu laboratuvarlarda çeşitli araştırma projeleri analizleri ile uygulama dersleri yapılmaktadır.</a:t>
            </a:r>
            <a:endParaRPr lang="tr-TR" sz="2800" dirty="0"/>
          </a:p>
        </p:txBody>
      </p:sp>
      <p:pic>
        <p:nvPicPr>
          <p:cNvPr id="2050" name="Picture 2" descr="C:\Users\Faruk\Desktop\lab foto\2016-02-15 14.29.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5677"/>
            <a:ext cx="3068960" cy="284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aşlık 1"/>
          <p:cNvSpPr txBox="1">
            <a:spLocks/>
          </p:cNvSpPr>
          <p:nvPr/>
        </p:nvSpPr>
        <p:spPr>
          <a:xfrm>
            <a:off x="468830" y="0"/>
            <a:ext cx="8229600" cy="778098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dirty="0" err="1" smtClean="0"/>
              <a:t>Akademİk</a:t>
            </a:r>
            <a:r>
              <a:rPr lang="tr-TR" dirty="0" smtClean="0"/>
              <a:t> ve </a:t>
            </a:r>
            <a:r>
              <a:rPr lang="tr-TR" dirty="0" err="1" smtClean="0"/>
              <a:t>Eğİtİm</a:t>
            </a:r>
            <a:r>
              <a:rPr lang="tr-TR" dirty="0" smtClean="0"/>
              <a:t> </a:t>
            </a:r>
            <a:r>
              <a:rPr lang="tr-TR" dirty="0" err="1" smtClean="0"/>
              <a:t>Faalİyetlerİ</a:t>
            </a:r>
            <a:endParaRPr lang="tr-TR" dirty="0"/>
          </a:p>
        </p:txBody>
      </p:sp>
      <p:pic>
        <p:nvPicPr>
          <p:cNvPr id="2052" name="Picture 4" descr="C:\Users\Faruk\Desktop\lab foto\2016-02-15 14.25.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45024"/>
            <a:ext cx="3068960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01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830" y="1052736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     Seçilmiş Projeler:</a:t>
            </a: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Ovasında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Yaygınlık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Gösteren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Halomorfik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Toprakların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Değerlendirilmesinde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Kullanılabilecek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Yem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Bitkisi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Türlerinin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Belirlenmesi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(TÜBİTAK-1001) 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Investigation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Develop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Wind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Erosion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Measurement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Protocols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Vegetation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effects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Wind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Speed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Profiles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Arid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Semiarid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Plant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Communities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(TÜBİTAK-2219)</a:t>
            </a: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Bozkır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Alanlarda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Ağaçlandırma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Korumanın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Doğal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Bitki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Örtüsü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Toprak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Sağlığına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Etkileri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BAP) 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Ovasında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Kurak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Taban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Çayırlarının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Bazı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Toprak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Bitki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Örtüsü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Özelliklerinin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Belirlenmesi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BAP) 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468830" y="-16559"/>
            <a:ext cx="8229600" cy="637247"/>
          </a:xfrm>
          <a:prstGeom prst="rect">
            <a:avLst/>
          </a:prstGeom>
        </p:spPr>
        <p:txBody>
          <a:bodyPr vert="horz" lIns="0" tIns="45720" rIns="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dirty="0" err="1" smtClean="0"/>
              <a:t>Akademİk</a:t>
            </a:r>
            <a:r>
              <a:rPr lang="tr-TR" dirty="0" smtClean="0"/>
              <a:t> ve </a:t>
            </a:r>
            <a:r>
              <a:rPr lang="tr-TR" dirty="0" err="1" smtClean="0"/>
              <a:t>Eğİtİm</a:t>
            </a:r>
            <a:r>
              <a:rPr lang="tr-TR" dirty="0" smtClean="0"/>
              <a:t> </a:t>
            </a:r>
            <a:r>
              <a:rPr lang="tr-TR" dirty="0" err="1" smtClean="0"/>
              <a:t>Faalİyetlerİ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022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24936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tr-TR" sz="3200" cap="none" dirty="0" smtClean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AKADEMİK VE EĞİTİM FAALİYETLERİ</a:t>
            </a:r>
            <a:br>
              <a:rPr lang="tr-TR" sz="3200" cap="none" dirty="0" smtClean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tr-TR" sz="32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86CE24"/>
              </a:buClr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İlinde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Elma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Bahçelerinin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Bitki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Besleme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Durumu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Topraklarının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Bazı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Fiziksel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Kimyasal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Özelikleri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BAP)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86CE24"/>
              </a:buClr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Iğdır-Aralık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rüzgâr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erozyon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sahasının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yüzey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toprak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özelliklerinin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belirlenmesi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toprak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kayıplarının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tahmini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BAP)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86CE24"/>
              </a:buClr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Yöresi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Tuzlu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-Alkali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Topraklarına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Uygulanan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Atıkların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Toprakların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Fiziksel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Kimyasal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Özellikleri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İle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Mısır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Bitkisinin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Verim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Verim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Parametreleri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Üzerine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Etkisi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BAP)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86CE24"/>
              </a:buClr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Aras havzası topraklarındaki su erozyonu üzerinde toprak düzenleyicileri etkilerinin yapay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yağmurlayıcı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ile belirlenmesi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Iğdır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BAP)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21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      Seçilmiş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Makeleler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Pehluvan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, M., Turan, M., Kaya, T., &amp; Simsek, U. (2015).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Heavy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Metal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Mineral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Levels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Fruit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Grown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Roadside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East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Turkey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Fresenius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Environmental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Bulletin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, 24(4), 1302-1309.</a:t>
            </a:r>
          </a:p>
          <a:p>
            <a:pPr algn="just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Temel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Süleyman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Keskin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Bilal,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Şimşek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Uğur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Yilmaz İbrahim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Hakki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(2016).  The Effect Of Soils Having Different Salt Content On Mineral Accumulations Of Some Forage Legume Species.  Fresenius Environmental Bulletin, 25(4), 1038-1056. 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 hangingPunct="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Erol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A. S.,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Ersahin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S.,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Shein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E.V.,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Mikayilov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F. D., Ceylan D.A., Er F.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Examination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Of Central Anatolia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Region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İn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Structure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, Product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Diversity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Productivity (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Of Konya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Province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-Çumra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District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Journal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Chemistry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Republic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, 8(3),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. 49 – 57. (2015), Almatı, Kazakistan. ISSN 1999-740Х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468830" y="0"/>
            <a:ext cx="8229600" cy="620688"/>
          </a:xfrm>
          <a:prstGeom prst="rect">
            <a:avLst/>
          </a:prstGeom>
        </p:spPr>
        <p:txBody>
          <a:bodyPr vert="horz" lIns="0" tIns="45720" rIns="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dirty="0" err="1" smtClean="0"/>
              <a:t>Akademİk</a:t>
            </a:r>
            <a:r>
              <a:rPr lang="tr-TR" dirty="0" smtClean="0"/>
              <a:t> ve </a:t>
            </a:r>
            <a:r>
              <a:rPr lang="tr-TR" dirty="0" err="1" smtClean="0"/>
              <a:t>Eğİtİm</a:t>
            </a:r>
            <a:r>
              <a:rPr lang="tr-TR" dirty="0" smtClean="0"/>
              <a:t> </a:t>
            </a:r>
            <a:r>
              <a:rPr lang="tr-TR" dirty="0" err="1" smtClean="0"/>
              <a:t>Faalİyetlerİ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98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7430" y="1025352"/>
            <a:ext cx="7772400" cy="4565103"/>
          </a:xfrm>
        </p:spPr>
        <p:txBody>
          <a:bodyPr>
            <a:noAutofit/>
          </a:bodyPr>
          <a:lstStyle/>
          <a:p>
            <a:pPr marL="68580" lvl="0" indent="0" algn="just" fontAlgn="base" hangingPunct="0">
              <a:buClr>
                <a:srgbClr val="86CE24"/>
              </a:buClr>
              <a:buNone/>
            </a:pPr>
            <a:r>
              <a:rPr lang="tr-TR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Seçilmiş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Makeleler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fontAlgn="base" hangingPunct="0">
              <a:buClr>
                <a:srgbClr val="86CE24"/>
              </a:buClr>
            </a:pP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Shein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, E.V.,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Mazirov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, M.A.,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Mikailsoy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, F.D.,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Martynov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, A.I., 2016,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Thermophysical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Basis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Calculations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Management of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Thermal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Regime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journal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Zemledelie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", 6: 20–23 (in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>
              <a:buClr>
                <a:srgbClr val="86CE24"/>
              </a:buClr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Karaoğlu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M., U.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Şimşek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2014.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The effects of forestation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on RUSLE-K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factor in lowland ecosystem of semi-arid areas in Turkey.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Research Journal of Agricultural Sciences (TABAD)-287. 7 (2): 033-036.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86CE24"/>
              </a:buClr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M. Karaoğlu, U. Şimşek, F. Tohumcu, E. Erdel. 2017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Determining surface soil properties of wind erosion area of 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</a:rPr>
              <a:t>Igdir-Aralik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and estimating the soil loss. Fresenius Environmental Bulletin, Printed in Germany-ISSN: 1018-4619. Volume 26-No.5/2017. Pages, 3170-3175.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86CE24"/>
              </a:buClr>
            </a:pPr>
            <a:endParaRPr lang="tr-TR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468830" y="404664"/>
            <a:ext cx="8229600" cy="620688"/>
          </a:xfrm>
          <a:prstGeom prst="rect">
            <a:avLst/>
          </a:prstGeom>
        </p:spPr>
        <p:txBody>
          <a:bodyPr vert="horz" lIns="0" tIns="45720" rIns="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dirty="0" err="1" smtClean="0"/>
              <a:t>Akademİk</a:t>
            </a:r>
            <a:r>
              <a:rPr lang="tr-TR" dirty="0" smtClean="0"/>
              <a:t> ve </a:t>
            </a:r>
            <a:r>
              <a:rPr lang="tr-TR" dirty="0" err="1" smtClean="0"/>
              <a:t>Eğİtİm</a:t>
            </a:r>
            <a:r>
              <a:rPr lang="tr-TR" dirty="0" smtClean="0"/>
              <a:t> </a:t>
            </a:r>
            <a:r>
              <a:rPr lang="tr-TR" dirty="0" err="1" smtClean="0"/>
              <a:t>Faalİyetlerİ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765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TM01859862[[fn=Şehir Nüfusu]]</Template>
  <TotalTime>72</TotalTime>
  <Words>784</Words>
  <Application>Microsoft Office PowerPoint</Application>
  <PresentationFormat>Ekran Gösterisi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Urban Pop</vt:lpstr>
      <vt:lpstr>IĞDIR ÜNİVERSİTESİ ZİRAAT FAKÜLTESİ</vt:lpstr>
      <vt:lpstr>TARİHÇE</vt:lpstr>
      <vt:lpstr>Mİsyon</vt:lpstr>
      <vt:lpstr>Akademİk ve Eğİtİm Faalİyetlerİ</vt:lpstr>
      <vt:lpstr>PowerPoint Sunusu</vt:lpstr>
      <vt:lpstr>PowerPoint Sunusu</vt:lpstr>
      <vt:lpstr>AKADEMİK VE EĞİTİM FAALİYETLERİ </vt:lpstr>
      <vt:lpstr>PowerPoint Sunusu</vt:lpstr>
      <vt:lpstr>PowerPoint Sunusu</vt:lpstr>
      <vt:lpstr>Bölüm Personelİ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IĞDIR ÜNİVERSİTESİ ZİRAAT FAKÜLTESİ</dc:title>
  <dc:creator>Faruk</dc:creator>
  <cp:lastModifiedBy>Emine</cp:lastModifiedBy>
  <cp:revision>11</cp:revision>
  <dcterms:created xsi:type="dcterms:W3CDTF">2017-06-20T10:36:56Z</dcterms:created>
  <dcterms:modified xsi:type="dcterms:W3CDTF">2017-06-22T08:29:28Z</dcterms:modified>
</cp:coreProperties>
</file>